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ppt/revisionInfo.xml" ContentType="application/vnd.ms-powerpoint.revisioninfo+xml"/>
  <Override PartName="/docProps/core.xml" ContentType="application/vnd.openxmlformats-package.core-properties+xml"/>
  <Override PartName="/ppt/tableStyles.xml" ContentType="application/vnd.openxmlformats-officedocument.presentationml.tableStyles+xml"/>
  <Override PartName="/ppt/notesSlides/notesSlide4.xml" ContentType="application/vnd.openxmlformats-officedocument.presentationml.notesSlide+xml"/>
  <Override PartName="/ppt/slides/slide2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Slides/notesSlide3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8.xml" ContentType="application/vnd.openxmlformats-officedocument.presentationml.slideLayout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theme/theme1.xml" ContentType="application/vnd.openxmlformats-officedocument.theme+xml"/>
  <Override PartName="/ppt/theme/theme2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0" r:id="rId3"/>
    <p:sldId id="257" r:id="rId4"/>
    <p:sldId id="262" r:id="rId5"/>
    <p:sldId id="263" r:id="rId6"/>
  </p:sldIdLst>
  <p:sldSz cx="12192000" cy="6858000"/>
  <p:notesSz cx="9942513" cy="68119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117844-C3A4-42EF-A174-0B8CA0933A7F}" v="233" dt="2026-06-11T17:38:48.9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0958" autoAdjust="0"/>
  </p:normalViewPr>
  <p:slideViewPr>
    <p:cSldViewPr snapToGrid="0">
      <p:cViewPr varScale="1">
        <p:scale>
          <a:sx n="100" d="100"/>
          <a:sy n="100" d="100"/>
        </p:scale>
        <p:origin x="99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8422" cy="34178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31790" y="1"/>
            <a:ext cx="4308422" cy="34178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69A6A9-B92D-44CC-9B07-9341E29D6D15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50900"/>
            <a:ext cx="4090987" cy="23002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4252" y="3278257"/>
            <a:ext cx="7954010" cy="26822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70183"/>
            <a:ext cx="4308422" cy="3417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31790" y="6470183"/>
            <a:ext cx="4308422" cy="3417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172CB3-589E-40F2-9C65-815D63344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139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Lots of online support available - Don’t need to pay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172CB3-589E-40F2-9C65-815D63344C9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7271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Reference changing but will still be </a:t>
            </a:r>
            <a:r>
              <a:rPr lang="en-GB" dirty="0" err="1"/>
              <a:t>signif</a:t>
            </a:r>
            <a:r>
              <a:rPr lang="en-GB" dirty="0"/>
              <a:t> school written support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172CB3-589E-40F2-9C65-815D63344C9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268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Depts – reading – </a:t>
            </a:r>
            <a:r>
              <a:rPr lang="en-GB" dirty="0" err="1"/>
              <a:t>uni</a:t>
            </a:r>
            <a:r>
              <a:rPr lang="en-GB" dirty="0"/>
              <a:t> webinars/</a:t>
            </a:r>
            <a:r>
              <a:rPr lang="en-GB" dirty="0" err="1"/>
              <a:t>confrerences</a:t>
            </a:r>
            <a:r>
              <a:rPr lang="en-GB" dirty="0"/>
              <a:t> – competitions &amp; Challenges – </a:t>
            </a:r>
            <a:r>
              <a:rPr lang="en-GB" dirty="0" err="1"/>
              <a:t>Moocs</a:t>
            </a:r>
            <a:r>
              <a:rPr lang="en-GB" dirty="0"/>
              <a:t> – visits – podcasts &amp; videos - blogging, etc.  Links good</a:t>
            </a:r>
          </a:p>
          <a:p>
            <a:r>
              <a:rPr lang="en-GB" dirty="0" err="1"/>
              <a:t>Poss</a:t>
            </a:r>
            <a:r>
              <a:rPr lang="en-GB" dirty="0"/>
              <a:t> of minibus to Oxford, almost certainly not Cambridge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172CB3-589E-40F2-9C65-815D63344C9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8072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Don’t pay!  - * test entry 1</a:t>
            </a:r>
            <a:r>
              <a:rPr lang="en-GB" baseline="30000" dirty="0"/>
              <a:t>st</a:t>
            </a:r>
            <a:r>
              <a:rPr lang="en-GB" dirty="0"/>
              <a:t> to 29</a:t>
            </a:r>
            <a:r>
              <a:rPr lang="en-GB" baseline="30000" dirty="0"/>
              <a:t>th</a:t>
            </a:r>
            <a:r>
              <a:rPr lang="en-GB" dirty="0"/>
              <a:t> Sept, 16</a:t>
            </a:r>
            <a:r>
              <a:rPr lang="en-GB" baseline="30000" dirty="0"/>
              <a:t>th</a:t>
            </a:r>
            <a:r>
              <a:rPr lang="en-GB" dirty="0"/>
              <a:t> Sept latest for LNAT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172CB3-589E-40F2-9C65-815D63344C9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405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DD9127-3C0C-4287-8580-E5407139F0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33AEDB-AF71-474B-B633-983EA2BD01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7CEB45-83BB-44D7-A88E-7DAF29DB1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43F-D7F9-44BD-8936-E04D31A1ABAD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C0B35-EEB7-414C-929D-8188A3041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8D268E-5167-4EAC-AA9C-258AC24EF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A4A1-EAAA-4C81-B099-A8A64A393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6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BDF0D-FEF5-4F3C-BF6F-8F53512E0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A89B9-9F05-4A92-B07E-233F17806F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310A49-6ACA-4B12-980B-90D542029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43F-D7F9-44BD-8936-E04D31A1ABAD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E60361-3096-445A-AFC7-833325E01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8802A-8340-41A4-B0D2-185D3473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A4A1-EAAA-4C81-B099-A8A64A393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338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C0D41-F93D-47CE-97C2-9EA8E15A8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5167B-C95F-4DB7-8168-43B5323F12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E7B4E1-1125-4957-A12B-240496A3A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43F-D7F9-44BD-8936-E04D31A1ABAD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CD5EB-1269-43EF-86F7-DFD9A2FE6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B8D026-D089-4E94-B713-E450E35BF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A4A1-EAAA-4C81-B099-A8A64A393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774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471F6-76F6-4CE5-AD27-49F10ECF7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E1FC75-9532-4F80-B0DA-C76122AF26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2E0BDF-9F53-4168-93C2-223B22136A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9F9832-4892-4CDE-B3BF-3D4C7FF2B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43F-D7F9-44BD-8936-E04D31A1ABAD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416228-68B2-4D09-B98E-43206F5A0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8D11BB-34DF-46D0-82F2-BE3A71DB8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A4A1-EAAA-4C81-B099-A8A64A393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32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1C9E8-75A2-49E7-B5EE-2CD952F97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760D8C-D1B0-451D-AE45-6C53FBA92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366845-DAB9-4FA9-823D-EE27D95594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C70E43-480A-4B69-A637-1CFBC7FC97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DFCA11-1C0F-4674-9D69-42B5F69833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5846D5-53FC-4C4A-BF9D-D8932CB07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43F-D7F9-44BD-8936-E04D31A1ABAD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3D9EA22-8FE4-4862-934C-12997ADEB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138DA3-CC53-4FDE-89E8-E8EDBAC29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A4A1-EAAA-4C81-B099-A8A64A393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754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20626-FB2B-4810-B498-E31D7335D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EBCDD8-0C6C-4E38-8CF9-53D40CF2F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43F-D7F9-44BD-8936-E04D31A1ABAD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3E04FC-FE0E-40E7-9D0A-CE7359E2D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796B55-E1D7-4510-95D0-E844268C1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A4A1-EAAA-4C81-B099-A8A64A393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471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15A45C-229B-48C2-8441-64AF89174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43F-D7F9-44BD-8936-E04D31A1ABAD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47707A-CB7D-44A4-A559-D95776A2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422007-6125-4573-A20F-E5A6CA48F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A4A1-EAAA-4C81-B099-A8A64A393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419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99F67-DF33-4FCB-AA49-582CF5FBA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744890-090C-4B6F-8EC7-096639DAD5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8767A-EA2A-4BFA-94B7-EC5C47FFEE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572839-27E8-45EC-B428-C28220C1E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43F-D7F9-44BD-8936-E04D31A1ABAD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D6552F-5395-49BC-AEBF-207CEAF37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F24860-0E8A-4DED-B586-3CE544626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A4A1-EAAA-4C81-B099-A8A64A393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11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10590-9089-475E-B697-6984A55FF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F05DC7-D7FD-4349-A74A-A18BBFACD2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3C6BCB-2EA2-4C85-B404-EAC32D4FFB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BDF14D-C39F-4528-BC70-388A446F5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43F-D7F9-44BD-8936-E04D31A1ABAD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16A565-AA13-444F-ADDC-F80D7B192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8FD03F-D3A1-4E78-A491-F8A2E693F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A4A1-EAAA-4C81-B099-A8A64A393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805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44052-9CA3-4231-8928-094E8B383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2F01BD-768B-4251-8DF6-20EF4A9BDA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CFE5A2-3A4C-4347-9ADC-DB05797EE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43F-D7F9-44BD-8936-E04D31A1ABAD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1F9F0-D740-44BA-BC64-7896CB351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A1D58D-FA41-4D39-9125-5E10F6E1D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A4A1-EAAA-4C81-B099-A8A64A393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905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771812-221D-4FFF-9888-4EF141FED1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D2EB56-E968-4D4F-AA84-1C2E3F1B58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340CF-8F2B-4905-86E4-0E1D7B970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0143F-D7F9-44BD-8936-E04D31A1ABAD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5C8098-732C-4B95-B8F5-E3AA10456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17430-DE5E-45CC-BA86-FFE688E55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A4A1-EAAA-4C81-B099-A8A64A393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729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ACD1B1-B5DF-41B4-933B-B03AA7EAF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A892F5-D8A7-49C1-852B-B6311E0218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CFE237-B65D-4E92-A227-396151FE6B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0143F-D7F9-44BD-8936-E04D31A1ABAD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19AB0A-D0B9-4B39-B18E-C6BDB17B07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0F13BA-D4FE-45C2-A637-10FAEBBAA1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8A4A1-EAAA-4C81-B099-A8A64A393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87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s://www.ox.ac.uk/admissions/undergraduate/applying-to-oxford/guide/admissions-tests" TargetMode="Externa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s://lnat.ac.uk/" TargetMode="External"/><Relationship Id="rId4" Type="http://schemas.openxmlformats.org/officeDocument/2006/relationships/hyperlink" Target="https://www.undergraduate.study.cam.ac.uk/applying/admission-assessmen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orpus Christi College Cambridge | Cambridge University">
            <a:extLst>
              <a:ext uri="{FF2B5EF4-FFF2-40B4-BE49-F238E27FC236}">
                <a16:creationId xmlns:a16="http://schemas.microsoft.com/office/drawing/2014/main" id="{EF8C8CB5-3FA4-4251-ADD8-7F5F78EB0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26570"/>
            <a:ext cx="12772569" cy="718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C2442E-8053-463C-A89A-05CA1FB8E8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10000" b="1" dirty="0">
                <a:ln>
                  <a:solidFill>
                    <a:schemeClr val="bg1"/>
                  </a:solidFill>
                </a:ln>
                <a:latin typeface="Aharoni" panose="02010803020104030203" pitchFamily="2" charset="-79"/>
                <a:cs typeface="Aharoni" panose="02010803020104030203" pitchFamily="2" charset="-79"/>
              </a:rPr>
              <a:t>Oxbridge Advice 2026</a:t>
            </a:r>
          </a:p>
        </p:txBody>
      </p:sp>
      <p:pic>
        <p:nvPicPr>
          <p:cNvPr id="1026" name="Picture 2" descr="university-of-cambridge-logo-3 - Call For Curators : Call For Curators">
            <a:extLst>
              <a:ext uri="{FF2B5EF4-FFF2-40B4-BE49-F238E27FC236}">
                <a16:creationId xmlns:a16="http://schemas.microsoft.com/office/drawing/2014/main" id="{8E931051-208B-B042-2C37-66E18584E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643" y="4746171"/>
            <a:ext cx="2134390" cy="1894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talian Studies at Oxford |">
            <a:extLst>
              <a:ext uri="{FF2B5EF4-FFF2-40B4-BE49-F238E27FC236}">
                <a16:creationId xmlns:a16="http://schemas.microsoft.com/office/drawing/2014/main" id="{0441FC1E-330E-4FD3-3AC3-C469918725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16"/>
          <a:stretch/>
        </p:blipFill>
        <p:spPr bwMode="auto">
          <a:xfrm>
            <a:off x="7391402" y="4737072"/>
            <a:ext cx="1861456" cy="190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eveloping Leaders | Torquay Girls' Grammar School">
            <a:extLst>
              <a:ext uri="{FF2B5EF4-FFF2-40B4-BE49-F238E27FC236}">
                <a16:creationId xmlns:a16="http://schemas.microsoft.com/office/drawing/2014/main" id="{9B759621-766D-869D-7850-AB106C1BC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912" y="4746170"/>
            <a:ext cx="1948486" cy="189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8609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D2381-9BDD-9CDF-6270-6C70F656E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47412"/>
            <a:ext cx="10515600" cy="66901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Cambridge &amp; Oxford – </a:t>
            </a:r>
            <a:r>
              <a:rPr lang="en-GB" sz="3600" b="1" i="1" dirty="0"/>
              <a:t>“early application”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79BF7C-3006-2EB7-84BA-4A4BE84C19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4400"/>
            <a:ext cx="10918372" cy="5796188"/>
          </a:xfrm>
        </p:spPr>
        <p:txBody>
          <a:bodyPr>
            <a:normAutofit/>
          </a:bodyPr>
          <a:lstStyle/>
          <a:p>
            <a:r>
              <a:rPr lang="en-GB" dirty="0"/>
              <a:t>1 of 5 </a:t>
            </a:r>
            <a:r>
              <a:rPr lang="en-GB" dirty="0" err="1"/>
              <a:t>uni</a:t>
            </a:r>
            <a:r>
              <a:rPr lang="en-GB" dirty="0"/>
              <a:t>/course choices on UCAS</a:t>
            </a:r>
          </a:p>
          <a:p>
            <a:pPr lvl="1"/>
            <a:r>
              <a:rPr lang="en-GB" dirty="0"/>
              <a:t>Can’t apply to both Oxford &amp; Cambridge</a:t>
            </a:r>
          </a:p>
          <a:p>
            <a:pPr>
              <a:tabLst>
                <a:tab pos="2514600" algn="l"/>
                <a:tab pos="4572000" algn="l"/>
                <a:tab pos="6008688" algn="l"/>
                <a:tab pos="7532688" algn="l"/>
              </a:tabLst>
            </a:pPr>
            <a:r>
              <a:rPr lang="en-GB" dirty="0"/>
              <a:t>Why? </a:t>
            </a:r>
            <a:r>
              <a:rPr lang="en-GB" sz="2200" dirty="0"/>
              <a:t>Stretching	Individual focus	Facilities	Support	Finance	Status	</a:t>
            </a:r>
          </a:p>
          <a:p>
            <a:r>
              <a:rPr lang="en-GB" dirty="0"/>
              <a:t>Not right for everyone </a:t>
            </a:r>
            <a:r>
              <a:rPr lang="en-GB" sz="2200" dirty="0"/>
              <a:t>– course?  Teaching style? Assessment?  Intensity?</a:t>
            </a:r>
          </a:p>
          <a:p>
            <a:r>
              <a:rPr lang="en-GB" dirty="0"/>
              <a:t>Collegiate universities – applications handled by individual colleges*</a:t>
            </a:r>
          </a:p>
          <a:p>
            <a:pPr lvl="1"/>
            <a:r>
              <a:rPr lang="en-GB" dirty="0"/>
              <a:t>Pool system reallocates strong students between colleges</a:t>
            </a:r>
          </a:p>
          <a:p>
            <a:r>
              <a:rPr lang="en-GB" dirty="0"/>
              <a:t>College choice</a:t>
            </a:r>
          </a:p>
          <a:p>
            <a:pPr lvl="1"/>
            <a:r>
              <a:rPr lang="en-GB" dirty="0"/>
              <a:t>Size?	Age?	Location?	Facilities?	Vibe? </a:t>
            </a:r>
          </a:p>
          <a:p>
            <a:pPr lvl="1"/>
            <a:r>
              <a:rPr lang="en-GB" dirty="0"/>
              <a:t>But all teaching handled at </a:t>
            </a:r>
            <a:r>
              <a:rPr lang="en-GB" dirty="0" err="1"/>
              <a:t>uni</a:t>
            </a:r>
            <a:r>
              <a:rPr lang="en-GB" dirty="0"/>
              <a:t> dept level – so choice of </a:t>
            </a:r>
            <a:br>
              <a:rPr lang="en-GB" dirty="0"/>
            </a:br>
            <a:r>
              <a:rPr lang="en-GB" dirty="0"/>
              <a:t>college is not an academic decision*</a:t>
            </a:r>
          </a:p>
          <a:p>
            <a:pPr>
              <a:tabLst>
                <a:tab pos="2514600" algn="l"/>
                <a:tab pos="4572000" algn="l"/>
                <a:tab pos="6008688" algn="l"/>
                <a:tab pos="7532688" algn="l"/>
              </a:tabLst>
            </a:pPr>
            <a:r>
              <a:rPr lang="en-GB" sz="2400" dirty="0"/>
              <a:t>Par is about 1 in 6 getting in – a good outcome would be 2 in 5</a:t>
            </a:r>
          </a:p>
          <a:p>
            <a:pPr>
              <a:tabLst>
                <a:tab pos="2514600" algn="l"/>
                <a:tab pos="4572000" algn="l"/>
                <a:tab pos="6008688" algn="l"/>
                <a:tab pos="7532688" algn="l"/>
              </a:tabLst>
            </a:pPr>
            <a:r>
              <a:rPr lang="en-GB" sz="2400" dirty="0"/>
              <a:t>TGGS 2026: 9 applicants -&gt; 3 offers</a:t>
            </a:r>
          </a:p>
          <a:p>
            <a:pPr>
              <a:tabLst>
                <a:tab pos="2514600" algn="l"/>
                <a:tab pos="4572000" algn="l"/>
                <a:tab pos="6008688" algn="l"/>
                <a:tab pos="7532688" algn="l"/>
              </a:tabLst>
            </a:pPr>
            <a:r>
              <a:rPr lang="en-GB" sz="2400" dirty="0"/>
              <a:t>No magic – it’s quite a transparent process</a:t>
            </a:r>
          </a:p>
        </p:txBody>
      </p:sp>
      <p:pic>
        <p:nvPicPr>
          <p:cNvPr id="4" name="Picture 2" descr="university-of-cambridge-logo-3 - Call For Curators : Call For Curators">
            <a:extLst>
              <a:ext uri="{FF2B5EF4-FFF2-40B4-BE49-F238E27FC236}">
                <a16:creationId xmlns:a16="http://schemas.microsoft.com/office/drawing/2014/main" id="{B4331F3A-87E2-EB57-609A-32389CB64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7696" y="151888"/>
            <a:ext cx="1049886" cy="93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talian Studies at Oxford |">
            <a:extLst>
              <a:ext uri="{FF2B5EF4-FFF2-40B4-BE49-F238E27FC236}">
                <a16:creationId xmlns:a16="http://schemas.microsoft.com/office/drawing/2014/main" id="{1739974C-090E-14F6-89BB-8C2C0B17E6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16"/>
          <a:stretch/>
        </p:blipFill>
        <p:spPr bwMode="auto">
          <a:xfrm>
            <a:off x="11114317" y="147412"/>
            <a:ext cx="915632" cy="936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eveloping Leaders | Torquay Girls' Grammar School">
            <a:extLst>
              <a:ext uri="{FF2B5EF4-FFF2-40B4-BE49-F238E27FC236}">
                <a16:creationId xmlns:a16="http://schemas.microsoft.com/office/drawing/2014/main" id="{BC526DAA-4B27-09A1-1A1B-4BD07F358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2457" y="151888"/>
            <a:ext cx="958441" cy="93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Wall Magic Conjure Up - Free GIF on Pixabay">
            <a:extLst>
              <a:ext uri="{FF2B5EF4-FFF2-40B4-BE49-F238E27FC236}">
                <a16:creationId xmlns:a16="http://schemas.microsoft.com/office/drawing/2014/main" id="{70BCD05C-0F37-6B0F-7D57-A0227BBC1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08379" y="4685695"/>
            <a:ext cx="2584882" cy="225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43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cker Basket By Prestige Wicker | notonthehighstreet.com">
            <a:extLst>
              <a:ext uri="{FF2B5EF4-FFF2-40B4-BE49-F238E27FC236}">
                <a16:creationId xmlns:a16="http://schemas.microsoft.com/office/drawing/2014/main" id="{13FC461A-F2CB-420D-BB51-D4CA918689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3" t="5543" r="10500" b="7117"/>
          <a:stretch/>
        </p:blipFill>
        <p:spPr bwMode="auto">
          <a:xfrm>
            <a:off x="3164440" y="380144"/>
            <a:ext cx="5640513" cy="598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5E79CE-0837-4797-95CF-DB27B7C5F085}"/>
              </a:ext>
            </a:extLst>
          </p:cNvPr>
          <p:cNvSpPr txBox="1"/>
          <p:nvPr/>
        </p:nvSpPr>
        <p:spPr>
          <a:xfrm rot="19232863">
            <a:off x="7124438" y="852753"/>
            <a:ext cx="214924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GCSE RESULTS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61A41A-FCB3-44E5-9932-482D3C287F44}"/>
              </a:ext>
            </a:extLst>
          </p:cNvPr>
          <p:cNvSpPr txBox="1"/>
          <p:nvPr/>
        </p:nvSpPr>
        <p:spPr>
          <a:xfrm rot="19232863">
            <a:off x="9356119" y="4748988"/>
            <a:ext cx="214924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UCAS PREDICTIONS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904C71-8277-4441-BEF9-A209D86C0B7D}"/>
              </a:ext>
            </a:extLst>
          </p:cNvPr>
          <p:cNvSpPr txBox="1"/>
          <p:nvPr/>
        </p:nvSpPr>
        <p:spPr>
          <a:xfrm rot="19232863">
            <a:off x="9565240" y="1149764"/>
            <a:ext cx="214924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SCHOOL REFERENCE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58561A-03D1-4109-AB6D-EFFACBA71A90}"/>
              </a:ext>
            </a:extLst>
          </p:cNvPr>
          <p:cNvSpPr txBox="1"/>
          <p:nvPr/>
        </p:nvSpPr>
        <p:spPr>
          <a:xfrm rot="19232863">
            <a:off x="894993" y="734266"/>
            <a:ext cx="214924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PERSONAL STATEMENT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443516-15AC-425A-B777-920CA7A34EC4}"/>
              </a:ext>
            </a:extLst>
          </p:cNvPr>
          <p:cNvSpPr txBox="1"/>
          <p:nvPr/>
        </p:nvSpPr>
        <p:spPr>
          <a:xfrm rot="19232863">
            <a:off x="894992" y="2750951"/>
            <a:ext cx="214924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TEST RESULTS?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EC8B9E-B02C-4FE3-9784-889AB003A4D2}"/>
              </a:ext>
            </a:extLst>
          </p:cNvPr>
          <p:cNvSpPr txBox="1"/>
          <p:nvPr/>
        </p:nvSpPr>
        <p:spPr>
          <a:xfrm rot="19232863">
            <a:off x="695560" y="4506474"/>
            <a:ext cx="214924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Written Work?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0320F7-ABCE-4F17-B1D3-22A0FA840F6D}"/>
              </a:ext>
            </a:extLst>
          </p:cNvPr>
          <p:cNvSpPr txBox="1"/>
          <p:nvPr/>
        </p:nvSpPr>
        <p:spPr>
          <a:xfrm rot="19232863">
            <a:off x="3082582" y="1334429"/>
            <a:ext cx="214924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INTERVIEW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632D69A-D0C8-49A6-B769-B8309523E267}"/>
              </a:ext>
            </a:extLst>
          </p:cNvPr>
          <p:cNvSpPr txBox="1"/>
          <p:nvPr/>
        </p:nvSpPr>
        <p:spPr>
          <a:xfrm rot="19232863">
            <a:off x="9348045" y="3231686"/>
            <a:ext cx="2520442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PERSONAL CIRCUMSTANCES?</a:t>
            </a:r>
          </a:p>
        </p:txBody>
      </p:sp>
      <p:pic>
        <p:nvPicPr>
          <p:cNvPr id="16" name="Picture 2" descr="university-of-cambridge-logo-3 - Call For Curators : Call For Curators">
            <a:extLst>
              <a:ext uri="{FF2B5EF4-FFF2-40B4-BE49-F238E27FC236}">
                <a16:creationId xmlns:a16="http://schemas.microsoft.com/office/drawing/2014/main" id="{5020D0FE-7546-8B5B-F858-1F9A8AFB6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7696" y="151888"/>
            <a:ext cx="1049886" cy="93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Italian Studies at Oxford |">
            <a:extLst>
              <a:ext uri="{FF2B5EF4-FFF2-40B4-BE49-F238E27FC236}">
                <a16:creationId xmlns:a16="http://schemas.microsoft.com/office/drawing/2014/main" id="{DFB003B1-C76C-3AD6-2538-D9B9167FD7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16"/>
          <a:stretch/>
        </p:blipFill>
        <p:spPr bwMode="auto">
          <a:xfrm>
            <a:off x="11114317" y="147412"/>
            <a:ext cx="915632" cy="936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Developing Leaders | Torquay Girls' Grammar School">
            <a:extLst>
              <a:ext uri="{FF2B5EF4-FFF2-40B4-BE49-F238E27FC236}">
                <a16:creationId xmlns:a16="http://schemas.microsoft.com/office/drawing/2014/main" id="{E6F7D324-BACD-939C-49A6-06F30D84C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2457" y="151888"/>
            <a:ext cx="958441" cy="93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A0A6C56-A511-49FC-C927-59AE9918C946}"/>
              </a:ext>
            </a:extLst>
          </p:cNvPr>
          <p:cNvSpPr txBox="1"/>
          <p:nvPr/>
        </p:nvSpPr>
        <p:spPr>
          <a:xfrm rot="19232863">
            <a:off x="1348708" y="5401984"/>
            <a:ext cx="214924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Supplementary </a:t>
            </a:r>
            <a:r>
              <a:rPr lang="en-GB" sz="2400" b="1" dirty="0" err="1">
                <a:solidFill>
                  <a:srgbClr val="FF0000"/>
                </a:solidFill>
              </a:rPr>
              <a:t>Questionaire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9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D438D-1B06-4D3F-824B-DB0746F13A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3615"/>
            <a:ext cx="10515600" cy="965835"/>
          </a:xfrm>
        </p:spPr>
        <p:txBody>
          <a:bodyPr/>
          <a:lstStyle/>
          <a:p>
            <a:r>
              <a:rPr lang="en-GB" b="1" dirty="0"/>
              <a:t>To plan towards…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B1217D-6C88-430E-B3C7-50E0C98535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9450"/>
            <a:ext cx="10515600" cy="552704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Individual meetings with AJE to discuss aspirations, plan ahead</a:t>
            </a:r>
          </a:p>
          <a:p>
            <a:r>
              <a:rPr lang="en-GB" dirty="0"/>
              <a:t>Year 12 Assessments, predicted grades</a:t>
            </a:r>
          </a:p>
          <a:p>
            <a:r>
              <a:rPr lang="en-GB" dirty="0" err="1"/>
              <a:t>Supercurricular</a:t>
            </a:r>
            <a:r>
              <a:rPr lang="en-GB" dirty="0"/>
              <a:t> activities – what done? What to do?</a:t>
            </a:r>
          </a:p>
          <a:p>
            <a:r>
              <a:rPr lang="en-GB" dirty="0"/>
              <a:t>Decision-making</a:t>
            </a:r>
          </a:p>
          <a:p>
            <a:pPr lvl="1"/>
            <a:r>
              <a:rPr lang="en-GB" dirty="0"/>
              <a:t>Course?</a:t>
            </a:r>
          </a:p>
          <a:p>
            <a:pPr lvl="1"/>
            <a:r>
              <a:rPr lang="en-GB" dirty="0"/>
              <a:t>Place – Oxford or Cambridge?  Neither?  Oxbridge College?	</a:t>
            </a:r>
          </a:p>
          <a:p>
            <a:pPr lvl="1"/>
            <a:r>
              <a:rPr lang="en-GB" dirty="0"/>
              <a:t>Open Days	</a:t>
            </a:r>
          </a:p>
          <a:p>
            <a:pPr lvl="2"/>
            <a:r>
              <a:rPr lang="en-GB" dirty="0"/>
              <a:t>Oxford - Wednesday 1</a:t>
            </a:r>
            <a:r>
              <a:rPr lang="en-GB" baseline="30000" dirty="0"/>
              <a:t>st</a:t>
            </a:r>
            <a:r>
              <a:rPr lang="en-GB" dirty="0"/>
              <a:t> July, Thursday 2</a:t>
            </a:r>
            <a:r>
              <a:rPr lang="en-GB" baseline="30000" dirty="0"/>
              <a:t>nd</a:t>
            </a:r>
            <a:r>
              <a:rPr lang="en-GB" dirty="0"/>
              <a:t> July and Friday 18</a:t>
            </a:r>
            <a:r>
              <a:rPr lang="en-GB" baseline="30000" dirty="0"/>
              <a:t>th</a:t>
            </a:r>
            <a:r>
              <a:rPr lang="en-GB" dirty="0"/>
              <a:t> September</a:t>
            </a:r>
          </a:p>
          <a:p>
            <a:pPr lvl="2"/>
            <a:r>
              <a:rPr lang="en-GB" dirty="0"/>
              <a:t>Cambridge – Thursday 9</a:t>
            </a:r>
            <a:r>
              <a:rPr lang="en-GB" baseline="30000" dirty="0"/>
              <a:t>th </a:t>
            </a:r>
            <a:r>
              <a:rPr lang="en-GB" dirty="0"/>
              <a:t>&amp; Friday 10</a:t>
            </a:r>
            <a:r>
              <a:rPr lang="en-GB" baseline="30000" dirty="0"/>
              <a:t>th</a:t>
            </a:r>
            <a:r>
              <a:rPr lang="en-GB" dirty="0"/>
              <a:t> July, Colleges only Friday 11</a:t>
            </a:r>
            <a:r>
              <a:rPr lang="en-GB" baseline="30000" dirty="0"/>
              <a:t>th</a:t>
            </a:r>
            <a:r>
              <a:rPr lang="en-GB" dirty="0"/>
              <a:t> September </a:t>
            </a:r>
          </a:p>
          <a:p>
            <a:pPr lvl="2"/>
            <a:r>
              <a:rPr lang="en-GB" dirty="0"/>
              <a:t>May need to pre-book some visits, </a:t>
            </a:r>
            <a:r>
              <a:rPr lang="en-GB" dirty="0" err="1"/>
              <a:t>esp</a:t>
            </a:r>
            <a:r>
              <a:rPr lang="en-GB" dirty="0"/>
              <a:t> faculties, talks – travel and accommodation?</a:t>
            </a:r>
          </a:p>
          <a:p>
            <a:endParaRPr lang="en-GB" sz="800" dirty="0"/>
          </a:p>
          <a:p>
            <a:r>
              <a:rPr lang="en-GB" dirty="0"/>
              <a:t>Test Prep – test?  what test?  Timings? Practice &amp; support</a:t>
            </a:r>
          </a:p>
          <a:p>
            <a:r>
              <a:rPr lang="en-GB" dirty="0"/>
              <a:t>Personal Statement &amp; application</a:t>
            </a:r>
          </a:p>
          <a:p>
            <a:r>
              <a:rPr lang="en-GB" dirty="0"/>
              <a:t>Interview prep</a:t>
            </a:r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  <p:pic>
        <p:nvPicPr>
          <p:cNvPr id="4" name="Picture 2" descr="university-of-cambridge-logo-3 - Call For Curators : Call For Curators">
            <a:extLst>
              <a:ext uri="{FF2B5EF4-FFF2-40B4-BE49-F238E27FC236}">
                <a16:creationId xmlns:a16="http://schemas.microsoft.com/office/drawing/2014/main" id="{07D63DA3-2A5E-A1AC-D860-AB4C348FA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7696" y="151888"/>
            <a:ext cx="1049886" cy="93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talian Studies at Oxford |">
            <a:extLst>
              <a:ext uri="{FF2B5EF4-FFF2-40B4-BE49-F238E27FC236}">
                <a16:creationId xmlns:a16="http://schemas.microsoft.com/office/drawing/2014/main" id="{4B73CCB2-A37D-0884-A59D-8EB49A5E7F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16"/>
          <a:stretch/>
        </p:blipFill>
        <p:spPr bwMode="auto">
          <a:xfrm>
            <a:off x="11114317" y="147412"/>
            <a:ext cx="915632" cy="936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eveloping Leaders | Torquay Girls' Grammar School">
            <a:extLst>
              <a:ext uri="{FF2B5EF4-FFF2-40B4-BE49-F238E27FC236}">
                <a16:creationId xmlns:a16="http://schemas.microsoft.com/office/drawing/2014/main" id="{2805C608-C9C4-906B-B525-BD37EA5BA7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2457" y="151888"/>
            <a:ext cx="958441" cy="93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560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92479-FA1E-6CD4-D9CB-4B39E2F84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1228" y="-76204"/>
            <a:ext cx="6422571" cy="931699"/>
          </a:xfrm>
        </p:spPr>
        <p:txBody>
          <a:bodyPr/>
          <a:lstStyle/>
          <a:p>
            <a:r>
              <a:rPr lang="en-GB" b="1" dirty="0"/>
              <a:t>Timeline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E12004-CA23-583E-02BF-ED30C02046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587826"/>
            <a:ext cx="11191750" cy="6415139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/>
              <a:t>Now -&gt; end of summer term:  </a:t>
            </a:r>
          </a:p>
          <a:p>
            <a:pPr lvl="1"/>
            <a:r>
              <a:rPr lang="en-GB" dirty="0"/>
              <a:t>Check likely predicted grades with staff</a:t>
            </a:r>
          </a:p>
          <a:p>
            <a:pPr lvl="1"/>
            <a:r>
              <a:rPr lang="en-GB" dirty="0"/>
              <a:t>Research and decisions – online, open days, discussion with AJE</a:t>
            </a:r>
          </a:p>
          <a:p>
            <a:pPr lvl="1"/>
            <a:r>
              <a:rPr lang="en-GB" dirty="0"/>
              <a:t>Continue super-curricular activities, </a:t>
            </a:r>
            <a:r>
              <a:rPr lang="en-GB" dirty="0" err="1"/>
              <a:t>esp</a:t>
            </a:r>
            <a:r>
              <a:rPr lang="en-GB" dirty="0"/>
              <a:t> reading, discussion groups</a:t>
            </a:r>
          </a:p>
          <a:p>
            <a:pPr lvl="1"/>
            <a:r>
              <a:rPr lang="en-GB" dirty="0"/>
              <a:t>Present on super-curricular topic of your choice in July</a:t>
            </a:r>
          </a:p>
          <a:p>
            <a:pPr lvl="1"/>
            <a:r>
              <a:rPr lang="en-GB" dirty="0"/>
              <a:t>Begin to look at test requirements &amp; prep - </a:t>
            </a:r>
            <a:r>
              <a:rPr lang="en-GB" dirty="0">
                <a:hlinkClick r:id="rId3"/>
              </a:rPr>
              <a:t>Admissions tests | University of Oxford</a:t>
            </a:r>
            <a:r>
              <a:rPr lang="en-GB" dirty="0"/>
              <a:t> &amp; </a:t>
            </a:r>
            <a:br>
              <a:rPr lang="en-GB" dirty="0"/>
            </a:br>
            <a:r>
              <a:rPr lang="en-GB" dirty="0">
                <a:hlinkClick r:id="rId4"/>
              </a:rPr>
              <a:t>Admission assessments | Undergraduate Study (cam.ac.uk)</a:t>
            </a:r>
            <a:endParaRPr lang="en-GB" dirty="0"/>
          </a:p>
          <a:p>
            <a:pPr lvl="1"/>
            <a:r>
              <a:rPr lang="en-GB" dirty="0"/>
              <a:t>Personal Statement draft to AJE for end of term, feedback given</a:t>
            </a:r>
          </a:p>
          <a:p>
            <a:endParaRPr lang="en-GB" sz="700" dirty="0"/>
          </a:p>
          <a:p>
            <a:r>
              <a:rPr lang="en-GB" b="1" dirty="0"/>
              <a:t>Summer break</a:t>
            </a:r>
          </a:p>
          <a:p>
            <a:pPr lvl="1"/>
            <a:r>
              <a:rPr lang="en-GB" dirty="0"/>
              <a:t>Super curricular </a:t>
            </a:r>
            <a:r>
              <a:rPr lang="en-GB" dirty="0" err="1"/>
              <a:t>incl</a:t>
            </a:r>
            <a:r>
              <a:rPr lang="en-GB" dirty="0"/>
              <a:t> work experience, reading, test prep, </a:t>
            </a:r>
            <a:r>
              <a:rPr lang="en-GB" dirty="0" err="1"/>
              <a:t>Moocs</a:t>
            </a:r>
            <a:r>
              <a:rPr lang="en-GB" dirty="0"/>
              <a:t>, etc. Develop p statement. </a:t>
            </a:r>
            <a:br>
              <a:rPr lang="en-GB" dirty="0"/>
            </a:br>
            <a:r>
              <a:rPr lang="en-GB" dirty="0"/>
              <a:t>LNAT reg 1</a:t>
            </a:r>
            <a:r>
              <a:rPr lang="en-GB" baseline="30000" dirty="0"/>
              <a:t>st</a:t>
            </a:r>
            <a:r>
              <a:rPr lang="en-GB" dirty="0"/>
              <a:t> August-&gt; </a:t>
            </a:r>
            <a:r>
              <a:rPr lang="en-GB" dirty="0">
                <a:hlinkClick r:id="rId5"/>
              </a:rPr>
              <a:t>LNAT | The Law National Aptitude Test</a:t>
            </a:r>
            <a:r>
              <a:rPr lang="en-GB" dirty="0"/>
              <a:t> + UCAT for Medicine</a:t>
            </a:r>
          </a:p>
          <a:p>
            <a:pPr>
              <a:spcBef>
                <a:spcPts val="1800"/>
              </a:spcBef>
            </a:pPr>
            <a:r>
              <a:rPr lang="en-GB" b="1" dirty="0"/>
              <a:t>September</a:t>
            </a:r>
            <a:r>
              <a:rPr lang="en-GB" dirty="0"/>
              <a:t> – personal statement finalised &amp; UCAS completed; enter for tests* &amp; continue practice</a:t>
            </a:r>
          </a:p>
          <a:p>
            <a:pPr>
              <a:spcBef>
                <a:spcPts val="600"/>
              </a:spcBef>
            </a:pPr>
            <a:r>
              <a:rPr lang="en-GB" b="1" dirty="0"/>
              <a:t>October </a:t>
            </a:r>
            <a:r>
              <a:rPr lang="en-GB" dirty="0"/>
              <a:t>– 15</a:t>
            </a:r>
            <a:r>
              <a:rPr lang="en-GB" baseline="30000" dirty="0"/>
              <a:t>th</a:t>
            </a:r>
            <a:r>
              <a:rPr lang="en-GB" dirty="0"/>
              <a:t> October UCAS deadline for submission with reference - but TGGS deadline end September.</a:t>
            </a:r>
            <a:br>
              <a:rPr lang="en-GB" dirty="0"/>
            </a:br>
            <a:r>
              <a:rPr lang="en-GB" dirty="0"/>
              <a:t>Respond to requests for supplementary info &amp;/or written work -  test and interview prep. </a:t>
            </a:r>
          </a:p>
          <a:p>
            <a:pPr>
              <a:spcBef>
                <a:spcPts val="600"/>
              </a:spcBef>
            </a:pPr>
            <a:r>
              <a:rPr lang="en-GB" dirty="0"/>
              <a:t>Test Dates Cambridge &amp; Oxford </a:t>
            </a:r>
            <a:r>
              <a:rPr lang="en-GB"/>
              <a:t>12-16</a:t>
            </a:r>
            <a:r>
              <a:rPr lang="en-GB" baseline="30000"/>
              <a:t>th</a:t>
            </a:r>
            <a:r>
              <a:rPr lang="en-GB"/>
              <a:t> October </a:t>
            </a:r>
            <a:br>
              <a:rPr lang="en-GB"/>
            </a:br>
            <a:r>
              <a:rPr lang="en-GB"/>
              <a:t>- </a:t>
            </a:r>
            <a:r>
              <a:rPr lang="en-GB" dirty="0"/>
              <a:t>LNAT for Law sat 1</a:t>
            </a:r>
            <a:r>
              <a:rPr lang="en-GB" baseline="30000" dirty="0"/>
              <a:t>st</a:t>
            </a:r>
            <a:r>
              <a:rPr lang="en-GB" dirty="0"/>
              <a:t> Sept to 15</a:t>
            </a:r>
            <a:r>
              <a:rPr lang="en-GB" baseline="30000" dirty="0"/>
              <a:t>th</a:t>
            </a:r>
            <a:r>
              <a:rPr lang="en-GB" dirty="0"/>
              <a:t> October latest, UCAT by 24</a:t>
            </a:r>
            <a:r>
              <a:rPr lang="en-GB" baseline="30000" dirty="0"/>
              <a:t>th</a:t>
            </a:r>
            <a:r>
              <a:rPr lang="en-GB" dirty="0"/>
              <a:t> September latest.</a:t>
            </a:r>
          </a:p>
          <a:p>
            <a:pPr>
              <a:spcBef>
                <a:spcPts val="600"/>
              </a:spcBef>
            </a:pPr>
            <a:r>
              <a:rPr lang="en-GB" dirty="0"/>
              <a:t>Interview prep workshop, practice questions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b="1" dirty="0"/>
              <a:t>November </a:t>
            </a:r>
            <a:r>
              <a:rPr lang="en-GB" dirty="0"/>
              <a:t>- Mock interviews &amp; feedback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b="1" dirty="0"/>
              <a:t>December</a:t>
            </a:r>
            <a:r>
              <a:rPr lang="en-GB" dirty="0"/>
              <a:t> – Interviews (likely dates posted online in advance)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b="1" dirty="0"/>
              <a:t>Mid-January</a:t>
            </a:r>
            <a:r>
              <a:rPr lang="en-GB" dirty="0"/>
              <a:t> – decisions released</a:t>
            </a:r>
          </a:p>
        </p:txBody>
      </p:sp>
      <p:pic>
        <p:nvPicPr>
          <p:cNvPr id="4" name="Picture 2" descr="university-of-cambridge-logo-3 - Call For Curators : Call For Curators">
            <a:extLst>
              <a:ext uri="{FF2B5EF4-FFF2-40B4-BE49-F238E27FC236}">
                <a16:creationId xmlns:a16="http://schemas.microsoft.com/office/drawing/2014/main" id="{D397000A-CF50-B6BC-9310-2FD6B4D2D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7696" y="151888"/>
            <a:ext cx="1049886" cy="93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talian Studies at Oxford |">
            <a:extLst>
              <a:ext uri="{FF2B5EF4-FFF2-40B4-BE49-F238E27FC236}">
                <a16:creationId xmlns:a16="http://schemas.microsoft.com/office/drawing/2014/main" id="{508EA828-9A7D-AC0F-D09F-6EC3CE1037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16"/>
          <a:stretch/>
        </p:blipFill>
        <p:spPr bwMode="auto">
          <a:xfrm>
            <a:off x="11114317" y="147412"/>
            <a:ext cx="915632" cy="936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eveloping Leaders | Torquay Girls' Grammar School">
            <a:extLst>
              <a:ext uri="{FF2B5EF4-FFF2-40B4-BE49-F238E27FC236}">
                <a16:creationId xmlns:a16="http://schemas.microsoft.com/office/drawing/2014/main" id="{66BFCF98-919C-C683-8210-355A5CBAA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2457" y="151888"/>
            <a:ext cx="958441" cy="93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8012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DEA6C73F771C42AD1FBFBCC8C787AE" ma:contentTypeVersion="19" ma:contentTypeDescription="Create a new document." ma:contentTypeScope="" ma:versionID="dc8d40d7452ddaa34de14684b711ee72">
  <xsd:schema xmlns:xsd="http://www.w3.org/2001/XMLSchema" xmlns:xs="http://www.w3.org/2001/XMLSchema" xmlns:p="http://schemas.microsoft.com/office/2006/metadata/properties" xmlns:ns2="06fc3291-6b83-4584-935d-22cb531a67f4" xmlns:ns3="7958d642-72df-4e7d-9cfb-0874d192dcf4" targetNamespace="http://schemas.microsoft.com/office/2006/metadata/properties" ma:root="true" ma:fieldsID="6794dbedbc9bd513e50578cb60c1b8eb" ns2:_="" ns3:_="">
    <xsd:import namespace="06fc3291-6b83-4584-935d-22cb531a67f4"/>
    <xsd:import namespace="7958d642-72df-4e7d-9cfb-0874d192dcf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SearchProperties" minOccurs="0"/>
                <xsd:element ref="ns3:MediaServiceObjectDetectorVersion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fc3291-6b83-4584-935d-22cb531a67f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15c398e-7765-4833-87d8-72fe0ccb2a54}" ma:internalName="TaxCatchAll" ma:showField="CatchAllData" ma:web="06fc3291-6b83-4584-935d-22cb531a67f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58d642-72df-4e7d-9cfb-0874d192dcf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f5e744f-d80d-4dac-9309-41bc04135d5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958d642-72df-4e7d-9cfb-0874d192dcf4">
      <Terms xmlns="http://schemas.microsoft.com/office/infopath/2007/PartnerControls"/>
    </lcf76f155ced4ddcb4097134ff3c332f>
    <TaxCatchAll xmlns="06fc3291-6b83-4584-935d-22cb531a67f4" xsi:nil="true"/>
  </documentManagement>
</p:properties>
</file>

<file path=customXml/itemProps1.xml><?xml version="1.0" encoding="utf-8"?>
<ds:datastoreItem xmlns:ds="http://schemas.openxmlformats.org/officeDocument/2006/customXml" ds:itemID="{B3B133B6-7F7E-4914-B1CF-3FE1E473BC27}"/>
</file>

<file path=customXml/itemProps2.xml><?xml version="1.0" encoding="utf-8"?>
<ds:datastoreItem xmlns:ds="http://schemas.openxmlformats.org/officeDocument/2006/customXml" ds:itemID="{575CD3CA-72AB-4131-89C4-C8F878E0518E}"/>
</file>

<file path=customXml/itemProps3.xml><?xml version="1.0" encoding="utf-8"?>
<ds:datastoreItem xmlns:ds="http://schemas.openxmlformats.org/officeDocument/2006/customXml" ds:itemID="{6CB14E01-B8A0-4011-8A9C-B019D441EF45}"/>
</file>

<file path=docProps/app.xml><?xml version="1.0" encoding="utf-8"?>
<Properties xmlns="http://schemas.openxmlformats.org/officeDocument/2006/extended-properties" xmlns:vt="http://schemas.openxmlformats.org/officeDocument/2006/docPropsVTypes">
  <TotalTime>7276</TotalTime>
  <Words>575</Words>
  <Application>Microsoft Office PowerPoint</Application>
  <PresentationFormat>Widescreen</PresentationFormat>
  <Paragraphs>65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Aharoni</vt:lpstr>
      <vt:lpstr>Arial</vt:lpstr>
      <vt:lpstr>Calibri</vt:lpstr>
      <vt:lpstr>Calibri Light</vt:lpstr>
      <vt:lpstr>Office Theme</vt:lpstr>
      <vt:lpstr>Oxbridge Advice 2026</vt:lpstr>
      <vt:lpstr>Cambridge &amp; Oxford – “early application”</vt:lpstr>
      <vt:lpstr>PowerPoint Presentation</vt:lpstr>
      <vt:lpstr>To plan towards…</vt:lpstr>
      <vt:lpstr>Timeline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Oxbridge Advice 2022</dc:title>
  <dc:creator>Alastair Endersby</dc:creator>
  <cp:lastModifiedBy>Emma Doble</cp:lastModifiedBy>
  <cp:revision>6</cp:revision>
  <cp:lastPrinted>2026-06-11T17:38:50Z</cp:lastPrinted>
  <dcterms:created xsi:type="dcterms:W3CDTF">2022-03-31T07:49:13Z</dcterms:created>
  <dcterms:modified xsi:type="dcterms:W3CDTF">2026-06-18T14:09:47Z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0x01010013DEA6C73F771C42AD1FBFBCC8C787AE</vt:lpwstr>
  </property>
</Properties>
</file>