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256" r:id="rId2"/>
    <p:sldId id="257" r:id="rId3"/>
    <p:sldId id="258" r:id="rId4"/>
    <p:sldId id="305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BF2883-AD38-4B92-B6BC-A21F869FDDBD}" v="4" dt="2026-06-11T15:15:40.15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83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ECF0E-79E8-46E0-922C-FC8E664C2F17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4719C2-C79F-4005-ADE4-72EA4A291C6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156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B70586-6702-A51B-FD74-0B35D8A484E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AA6096A-1A5E-570D-704A-22CB226E5F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E6C13F-89F9-AD7F-2F21-B82E2F87F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3F9D16-B157-9BFF-FC81-5E3BF47DF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F8C2E3-7054-A077-5127-EBDC6199EB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72846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F2E56C-66C4-41BE-D916-969CE24B4C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3D56B2B-222E-B98E-4364-5366E06B0D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B9EC27-6053-D7D8-6515-DD3CF3490F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E49A24C-E80B-7398-96BF-4F064CABAA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8A0745-41F4-B3DF-4595-A45F3CFEE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86528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C5F58C-9864-F784-61B3-8EDECD0FB3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95ED93-02B4-B54C-86CB-195253AA43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DDB4E2-7651-E5F1-8D1F-1C3BAB616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2CB202-43AC-E0BF-3374-3968E03BAD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C96A3-CE80-A0E5-F237-C337E44CD3E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16542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48224-2E1F-616D-164D-71B63558B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CD2A7E-66BA-EC15-A3D1-5EE3864AE90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3A429EA-1097-0143-CE5D-2EB554F970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8425532-57E1-2975-3BDC-01A140DB93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6CD8E2B-F739-D2DA-7B38-6ED1FC82E7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B57C84-413E-A91D-7700-43144DDEDF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52785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6EF5383-7AB8-B54F-16B1-9A07106615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FBC2120-21D5-BE57-1133-5204A8515A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A566862-9F3C-96CA-4526-2AA17E3FBF9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446362-4D3A-A83A-AFCB-C5EA8D0E17D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D254FB3-145C-F60C-EC80-0DE3AA85783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321E171-0F3C-B4A1-60DC-D16AFC65BF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C488025-73AC-9EAD-DD62-42F2941AF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948428C-0CB8-AC38-F623-6DC84B9349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58328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BB4159-81CC-9784-9628-F26D7A4749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04C5589-0F39-4BB5-5984-C0326DED17F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C18CC6-2B9E-E1BF-73D2-DDA6858B0A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1FA6B93-53C4-C076-32DB-78CDBFAC1C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1023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E26C556-B7E6-4245-AB12-2DC14D06EA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D7D454B-D8EC-18F8-D315-A37DA66C5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A4F7A5-0F73-E704-4A5B-79262503D5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63201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8BBA23-4039-3043-A90B-349297C036D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309CCA-C705-7D57-7679-3FD6D0E4A1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1850C96-C73A-A074-4CE8-44C096FDF0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0B9C0C4-E04C-B6B7-0DA3-14C41E2421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1A463C-FA42-CABF-E31F-08FA143AE5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0068074-EF0C-2A34-5CC5-1F61441C22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6872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E17BC-0106-8512-B61B-BDA1E24D2C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D56801-6F4C-1A59-2E00-56CA3B565E6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32BD1A-97D8-EBD1-7883-9119CFCC75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41257D0-551D-C761-C4EC-367BE5A64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BA7020-856C-A509-AB13-EC7FC3C6E2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740F30-DAC3-C5E2-EA5D-19B11C13006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7409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EE2978-6BD8-4338-2BFD-273F2B312D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AC1769C-A8BE-7713-32D3-6D573905A63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E5591E-4764-189C-1D49-35590824EAD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B58667-1BAF-A8B7-C6D1-AAED2211F3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2CC17D4-69EC-1A2E-4A6B-CAE891FB9F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7423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CB3DF445-7D21-E0F7-52B4-08A8E4144E8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7178235-D9AB-2965-1151-9A8333AD42A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427002E-7891-75A0-8F7F-6C34641A67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1738D0-5D87-4D3E-0C98-751FFBC4313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A50F19F-C605-1D15-7E67-020625E409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6621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D95792-D4D7-203F-8A40-C66F8B2FED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12C7AA2-C7E7-848A-3A9D-EDE0D5BE5BE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7A095CF-5C69-ABF4-F90A-144AFF4D86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500472F-2686-4925-AA0C-6058EDF4AACA}" type="datetimeFigureOut">
              <a:rPr lang="en-GB" smtClean="0"/>
              <a:t>18/06/2026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36FD8E-F890-395A-2ABB-78F50F4CDC6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A02B5A-1397-594D-C5A0-D70D4958D4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A957C8B-F472-4979-B5DF-F981E255906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4822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gap360.com/australia-working-holiday-visa" TargetMode="External"/><Relationship Id="rId3" Type="http://schemas.openxmlformats.org/officeDocument/2006/relationships/hyperlink" Target="https://www.etrust.org.uk/the-year-in-industry" TargetMode="External"/><Relationship Id="rId7" Type="http://schemas.openxmlformats.org/officeDocument/2006/relationships/hyperlink" Target="https://www.vsointernational.org/youth-volunteering-ics" TargetMode="External"/><Relationship Id="rId2" Type="http://schemas.openxmlformats.org/officeDocument/2006/relationships/hyperlink" Target="https://www.ucas.com/discover/gap-year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ncvo.org.uk/get-involved/#/" TargetMode="External"/><Relationship Id="rId11" Type="http://schemas.openxmlformats.org/officeDocument/2006/relationships/image" Target="../media/image1.jpeg"/><Relationship Id="rId5" Type="http://schemas.openxmlformats.org/officeDocument/2006/relationships/hyperlink" Target="https://www.gov.uk/guidance/safer-adventure-travel-and-volunteering-overseas" TargetMode="External"/><Relationship Id="rId10" Type="http://schemas.openxmlformats.org/officeDocument/2006/relationships/hyperlink" Target="https://www.oysterworldwide.com/" TargetMode="External"/><Relationship Id="rId4" Type="http://schemas.openxmlformats.org/officeDocument/2006/relationships/hyperlink" Target="https://www.esu.org/programmes/secondary-school-exchange/#:~:text=The%20ESU's%20Secondary%20School%20Exchange,education%20free%20of%20exam%20pressures." TargetMode="External"/><Relationship Id="rId9" Type="http://schemas.openxmlformats.org/officeDocument/2006/relationships/hyperlink" Target="https://www.globalworkandtravel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A4FF92-6809-C9D7-3EB0-2DEDDF208AB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b="1" u="sng" dirty="0">
                <a:latin typeface="Tw Cen MT" panose="020B0602020104020603" pitchFamily="34" charset="0"/>
              </a:rPr>
              <a:t>Alternative Pathways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8F2E02D-7100-8545-72FE-8A22A9DB01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GB" sz="3200" b="1" dirty="0">
                <a:latin typeface="Tw Cen MT" panose="020B0602020104020603" pitchFamily="34" charset="0"/>
              </a:rPr>
              <a:t>Gap Years </a:t>
            </a:r>
          </a:p>
        </p:txBody>
      </p:sp>
    </p:spTree>
    <p:extLst>
      <p:ext uri="{BB962C8B-B14F-4D97-AF65-F5344CB8AC3E}">
        <p14:creationId xmlns:p14="http://schemas.microsoft.com/office/powerpoint/2010/main" val="38786730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A30658-5398-2EF0-7E38-2D23AFE75A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53035"/>
            <a:ext cx="10515600" cy="1325563"/>
          </a:xfrm>
        </p:spPr>
        <p:txBody>
          <a:bodyPr/>
          <a:lstStyle/>
          <a:p>
            <a:r>
              <a:rPr lang="en-GB" b="1" dirty="0">
                <a:latin typeface="Tw Cen MT" panose="020B0602020104020603" pitchFamily="34" charset="0"/>
              </a:rPr>
              <a:t>Gap Year - WHY? BENEFITS?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89EEBFB-B66A-9A74-B5A4-CF5C654E75B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24560"/>
            <a:ext cx="11069320" cy="5852160"/>
          </a:xfrm>
        </p:spPr>
        <p:txBody>
          <a:bodyPr>
            <a:normAutofit fontScale="62500" lnSpcReduction="20000"/>
          </a:bodyPr>
          <a:lstStyle/>
          <a:p>
            <a:r>
              <a:rPr lang="en-GB" dirty="0">
                <a:latin typeface="Tw Cen MT" panose="020B0602020104020603" pitchFamily="34" charset="0"/>
              </a:rPr>
              <a:t>Break from study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Maturity – may be more ready/better prepared for </a:t>
            </a:r>
            <a:r>
              <a:rPr lang="en-GB" dirty="0" err="1">
                <a:solidFill>
                  <a:srgbClr val="7030A0"/>
                </a:solidFill>
                <a:latin typeface="Tw Cen MT" panose="020B0602020104020603" pitchFamily="34" charset="0"/>
              </a:rPr>
              <a:t>uni</a:t>
            </a:r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 study following a gap year</a:t>
            </a:r>
          </a:p>
          <a:p>
            <a:r>
              <a:rPr lang="en-GB" dirty="0">
                <a:latin typeface="Tw Cen MT" panose="020B0602020104020603" pitchFamily="34" charset="0"/>
              </a:rPr>
              <a:t>Earn and travel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Gain new skills and perspectives</a:t>
            </a:r>
          </a:p>
          <a:p>
            <a:r>
              <a:rPr lang="en-GB" dirty="0">
                <a:latin typeface="Tw Cen MT" panose="020B0602020104020603" pitchFamily="34" charset="0"/>
              </a:rPr>
              <a:t>Do some additional study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Do worthwhile volunteering</a:t>
            </a:r>
          </a:p>
          <a:p>
            <a:r>
              <a:rPr lang="en-GB" dirty="0">
                <a:latin typeface="Tw Cen MT" panose="020B0602020104020603" pitchFamily="34" charset="0"/>
              </a:rPr>
              <a:t>Application to university with A level results known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CV benefits for the long term if activities interesting and worthwhile</a:t>
            </a:r>
          </a:p>
          <a:p>
            <a:r>
              <a:rPr lang="en-GB" dirty="0">
                <a:latin typeface="Tw Cen MT" panose="020B0602020104020603" pitchFamily="34" charset="0"/>
              </a:rPr>
              <a:t>Preparation for university, </a:t>
            </a:r>
            <a:r>
              <a:rPr lang="en-GB" dirty="0" err="1">
                <a:latin typeface="Tw Cen MT" panose="020B0602020104020603" pitchFamily="34" charset="0"/>
              </a:rPr>
              <a:t>esp</a:t>
            </a:r>
            <a:r>
              <a:rPr lang="en-GB" dirty="0">
                <a:latin typeface="Tw Cen MT" panose="020B0602020104020603" pitchFamily="34" charset="0"/>
              </a:rPr>
              <a:t> in subjects with a vocational element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15 months </a:t>
            </a:r>
            <a:r>
              <a:rPr lang="en-GB">
                <a:solidFill>
                  <a:srgbClr val="7030A0"/>
                </a:solidFill>
                <a:latin typeface="Tw Cen MT" panose="020B0602020104020603" pitchFamily="34" charset="0"/>
              </a:rPr>
              <a:t>June 2027 </a:t>
            </a:r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to </a:t>
            </a:r>
            <a:r>
              <a:rPr lang="en-GB">
                <a:solidFill>
                  <a:srgbClr val="7030A0"/>
                </a:solidFill>
                <a:latin typeface="Tw Cen MT" panose="020B0602020104020603" pitchFamily="34" charset="0"/>
              </a:rPr>
              <a:t>September 2028 </a:t>
            </a:r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allows opportunities to combine several elements in a worthwhile year</a:t>
            </a:r>
          </a:p>
          <a:p>
            <a:endParaRPr lang="en-GB" sz="1300" dirty="0">
              <a:latin typeface="Tw Cen MT" panose="020B0602020104020603" pitchFamily="34" charset="0"/>
            </a:endParaRPr>
          </a:p>
          <a:p>
            <a:r>
              <a:rPr lang="en-GB" dirty="0">
                <a:latin typeface="Tw Cen MT" panose="020B0602020104020603" pitchFamily="34" charset="0"/>
              </a:rPr>
              <a:t>Chance to earn to offset costs of university</a:t>
            </a:r>
          </a:p>
          <a:p>
            <a:pPr lvl="1"/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Available student loans cover capped cost of tuition but now only </a:t>
            </a:r>
            <a:r>
              <a:rPr lang="en-GB" i="1" dirty="0">
                <a:solidFill>
                  <a:srgbClr val="7030A0"/>
                </a:solidFill>
                <a:latin typeface="Tw Cen MT" panose="020B0602020104020603" pitchFamily="34" charset="0"/>
              </a:rPr>
              <a:t>part</a:t>
            </a:r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 of student living costs</a:t>
            </a:r>
          </a:p>
          <a:p>
            <a:pPr lvl="1"/>
            <a:r>
              <a:rPr lang="en-GB" dirty="0">
                <a:latin typeface="Tw Cen MT" panose="020B0602020104020603" pitchFamily="34" charset="0"/>
              </a:rPr>
              <a:t>BUT – likely gap year earnings likely only to be a small fraction of whole university tuition + living costs expense</a:t>
            </a:r>
          </a:p>
          <a:p>
            <a:pPr lvl="1"/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AND many graduates will never earn enough to fully pay off their student loans</a:t>
            </a:r>
            <a:endParaRPr lang="en-GB" sz="1300" dirty="0">
              <a:solidFill>
                <a:srgbClr val="7030A0"/>
              </a:solidFill>
              <a:latin typeface="Tw Cen MT" panose="020B0602020104020603" pitchFamily="34" charset="0"/>
            </a:endParaRPr>
          </a:p>
          <a:p>
            <a:r>
              <a:rPr lang="en-GB" dirty="0">
                <a:latin typeface="Tw Cen MT" panose="020B0602020104020603" pitchFamily="34" charset="0"/>
              </a:rPr>
              <a:t>But – </a:t>
            </a:r>
          </a:p>
          <a:p>
            <a:pPr lvl="1"/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An unstructured year doing unskilled work may add little benefit</a:t>
            </a:r>
          </a:p>
          <a:p>
            <a:pPr lvl="1"/>
            <a:r>
              <a:rPr lang="en-GB" dirty="0">
                <a:latin typeface="Tw Cen MT" panose="020B0602020104020603" pitchFamily="34" charset="0"/>
              </a:rPr>
              <a:t>Cost of some options</a:t>
            </a:r>
          </a:p>
          <a:p>
            <a:pPr lvl="1"/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Some students may lose academic “impetus” and find it harder to later settle into a </a:t>
            </a:r>
            <a:r>
              <a:rPr lang="en-GB" dirty="0" err="1">
                <a:solidFill>
                  <a:srgbClr val="7030A0"/>
                </a:solidFill>
                <a:latin typeface="Tw Cen MT" panose="020B0602020104020603" pitchFamily="34" charset="0"/>
              </a:rPr>
              <a:t>uni</a:t>
            </a:r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 course</a:t>
            </a:r>
          </a:p>
        </p:txBody>
      </p:sp>
    </p:spTree>
    <p:extLst>
      <p:ext uri="{BB962C8B-B14F-4D97-AF65-F5344CB8AC3E}">
        <p14:creationId xmlns:p14="http://schemas.microsoft.com/office/powerpoint/2010/main" val="166659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000"/>
                            </p:stCondLst>
                            <p:childTnLst>
                              <p:par>
                                <p:cTn id="3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1000"/>
                            </p:stCondLst>
                            <p:childTnLst>
                              <p:par>
                                <p:cTn id="8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2000"/>
                            </p:stCondLst>
                            <p:childTnLst>
                              <p:par>
                                <p:cTn id="8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1" fill="hold">
                            <p:stCondLst>
                              <p:cond delay="3000"/>
                            </p:stCondLst>
                            <p:childTnLst>
                              <p:par>
                                <p:cTn id="9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10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10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2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1000" fill="hold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"/>
                            </p:stCondLst>
                            <p:childTnLst>
                              <p:par>
                                <p:cTn id="10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10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8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1000" fill="hold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10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17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9" dur="10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000" fill="hold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33AFDB-BCF2-3210-BBC3-97421F849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24007"/>
            <a:ext cx="10515600" cy="1325563"/>
          </a:xfrm>
        </p:spPr>
        <p:txBody>
          <a:bodyPr/>
          <a:lstStyle/>
          <a:p>
            <a:r>
              <a:rPr lang="en-GB" b="1" u="sng" dirty="0">
                <a:latin typeface="Tw Cen MT" panose="020B0602020104020603" pitchFamily="34" charset="0"/>
              </a:rPr>
              <a:t>POINTS TO CONSIDER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561B68-4C24-035B-51B3-A5F762E7AD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47056"/>
            <a:ext cx="10515600" cy="5758543"/>
          </a:xfrm>
        </p:spPr>
        <p:txBody>
          <a:bodyPr>
            <a:normAutofit fontScale="77500" lnSpcReduction="20000"/>
          </a:bodyPr>
          <a:lstStyle/>
          <a:p>
            <a:r>
              <a:rPr lang="en-GB" dirty="0">
                <a:latin typeface="Tw Cen MT" panose="020B0602020104020603" pitchFamily="34" charset="0"/>
              </a:rPr>
              <a:t>Some degrees already four years + 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Many universities/courses do already have term/semester/year abroad or on placement built in or as an option</a:t>
            </a:r>
          </a:p>
          <a:p>
            <a:endParaRPr lang="en-GB" sz="1400" dirty="0">
              <a:latin typeface="Tw Cen MT" panose="020B0602020104020603" pitchFamily="34" charset="0"/>
            </a:endParaRPr>
          </a:p>
          <a:p>
            <a:r>
              <a:rPr lang="en-GB" dirty="0">
                <a:latin typeface="Tw Cen MT" panose="020B0602020104020603" pitchFamily="34" charset="0"/>
              </a:rPr>
              <a:t>For less competitive courses/universities, applying in Year 13 for deferred entry very unlikely to be a drag on the application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Many highly competitive courses/universities see gap years as positive/neutral -  good candidates wouldn’t be disadvantaged if applying in Year 13 for deferred entry.</a:t>
            </a:r>
          </a:p>
          <a:p>
            <a:r>
              <a:rPr lang="en-GB" dirty="0">
                <a:latin typeface="Tw Cen MT" panose="020B0602020104020603" pitchFamily="34" charset="0"/>
              </a:rPr>
              <a:t>Some highly competitive courses/universities </a:t>
            </a:r>
            <a:r>
              <a:rPr lang="en-GB" i="1" dirty="0">
                <a:latin typeface="Tw Cen MT" panose="020B0602020104020603" pitchFamily="34" charset="0"/>
              </a:rPr>
              <a:t>may</a:t>
            </a:r>
            <a:r>
              <a:rPr lang="en-GB" dirty="0">
                <a:latin typeface="Tw Cen MT" panose="020B0602020104020603" pitchFamily="34" charset="0"/>
              </a:rPr>
              <a:t> weigh gap years when deciding between very well qualified candidates – they </a:t>
            </a:r>
            <a:r>
              <a:rPr lang="en-GB" i="1" dirty="0">
                <a:latin typeface="Tw Cen MT" panose="020B0602020104020603" pitchFamily="34" charset="0"/>
              </a:rPr>
              <a:t>might</a:t>
            </a:r>
            <a:r>
              <a:rPr lang="en-GB" dirty="0">
                <a:latin typeface="Tw Cen MT" panose="020B0602020104020603" pitchFamily="34" charset="0"/>
              </a:rPr>
              <a:t> sometimes choose the student who is not deferring.  This is hard to know in advance – ask at Open Days, email admissions offices for particular places/courses.</a:t>
            </a: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Applying post-A level with strong results likely to be well regarded by all universities.</a:t>
            </a:r>
          </a:p>
          <a:p>
            <a:endParaRPr lang="en-GB" sz="1400" dirty="0">
              <a:latin typeface="Tw Cen MT" panose="020B0602020104020603" pitchFamily="34" charset="0"/>
            </a:endParaRPr>
          </a:p>
          <a:p>
            <a:r>
              <a:rPr lang="en-GB" dirty="0">
                <a:latin typeface="Tw Cen MT" panose="020B0602020104020603" pitchFamily="34" charset="0"/>
              </a:rPr>
              <a:t>If applying for deferred entry, good to signal in the personal statement what gap year plans might involve.</a:t>
            </a:r>
          </a:p>
          <a:p>
            <a:endParaRPr lang="en-GB" sz="1400" dirty="0">
              <a:latin typeface="Tw Cen MT" panose="020B0602020104020603" pitchFamily="34" charset="0"/>
            </a:endParaRPr>
          </a:p>
          <a:p>
            <a:r>
              <a:rPr lang="en-GB" dirty="0">
                <a:solidFill>
                  <a:srgbClr val="7030A0"/>
                </a:solidFill>
                <a:latin typeface="Tw Cen MT" panose="020B0602020104020603" pitchFamily="34" charset="0"/>
              </a:rPr>
              <a:t>Some commercial providers can be very expensive – can pay thousands for a relatively short experience.  But – established providers can be a supported, safe way to undertake adventurous activities.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88242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E251F-11C6-712F-15C1-437C6C7CEE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-163195"/>
            <a:ext cx="10515600" cy="1325563"/>
          </a:xfrm>
        </p:spPr>
        <p:txBody>
          <a:bodyPr/>
          <a:lstStyle/>
          <a:p>
            <a:r>
              <a:rPr lang="en-GB" b="1" dirty="0"/>
              <a:t>OPPORTUNITIES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311C765-0E4A-E659-E210-B9EC4F5592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914400"/>
            <a:ext cx="5359400" cy="5831839"/>
          </a:xfrm>
        </p:spPr>
        <p:txBody>
          <a:bodyPr>
            <a:normAutofit/>
          </a:bodyPr>
          <a:lstStyle/>
          <a:p>
            <a:r>
              <a:rPr lang="en-US" sz="2400" dirty="0">
                <a:hlinkClick r:id="rId2"/>
              </a:rPr>
              <a:t>Find Information &amp; Ideas to Inspire Your Gap Year Program</a:t>
            </a:r>
            <a:r>
              <a:rPr lang="en-GB" sz="2400" dirty="0">
                <a:hlinkClick r:id="rId3"/>
              </a:rPr>
              <a:t>Placements (age 17 &amp; over) | EDT (etrust.org.uk)</a:t>
            </a:r>
            <a:endParaRPr lang="en-GB" sz="2400" dirty="0"/>
          </a:p>
          <a:p>
            <a:r>
              <a:rPr lang="en-US" sz="2400" dirty="0">
                <a:solidFill>
                  <a:srgbClr val="7030A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Secondary School Exchange - US exchange </a:t>
            </a:r>
            <a:r>
              <a:rPr lang="en-US" sz="2400" dirty="0" err="1">
                <a:solidFill>
                  <a:srgbClr val="7030A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programme</a:t>
            </a:r>
            <a:r>
              <a:rPr lang="en-US" sz="2400" dirty="0">
                <a:solidFill>
                  <a:srgbClr val="7030A0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| ESU</a:t>
            </a:r>
            <a:endParaRPr lang="en-US" sz="2400" dirty="0">
              <a:solidFill>
                <a:srgbClr val="7030A0"/>
              </a:solidFill>
            </a:endParaRPr>
          </a:p>
          <a:p>
            <a:r>
              <a:rPr lang="en-US" sz="2400" dirty="0">
                <a:hlinkClick r:id="rId5"/>
              </a:rPr>
              <a:t>Volunteering and adventure travel - GOV.UK</a:t>
            </a:r>
            <a:r>
              <a:rPr lang="en-GB" sz="2400" dirty="0">
                <a:hlinkClick r:id="rId6"/>
              </a:rPr>
              <a:t>https://www.ncvo.org.uk/get-involved/#/</a:t>
            </a:r>
            <a:r>
              <a:rPr lang="en-GB" sz="2400" dirty="0"/>
              <a:t> </a:t>
            </a:r>
          </a:p>
          <a:p>
            <a:r>
              <a:rPr lang="en-GB" sz="2400" dirty="0">
                <a:solidFill>
                  <a:srgbClr val="7030A0"/>
                </a:solidFill>
                <a:hlinkClick r:id="rId7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Youth volunteering | VSO</a:t>
            </a:r>
            <a:endParaRPr lang="en-GB" sz="2400" dirty="0">
              <a:solidFill>
                <a:srgbClr val="7030A0"/>
              </a:solidFill>
            </a:endParaRPr>
          </a:p>
          <a:p>
            <a:r>
              <a:rPr lang="en-US" sz="2400" dirty="0">
                <a:hlinkClick r:id="rId8"/>
              </a:rPr>
              <a:t>Working Holiday Australia | 12mth Australian Working Holiday Visa</a:t>
            </a:r>
            <a:endParaRPr lang="en-US" sz="2400" dirty="0"/>
          </a:p>
          <a:p>
            <a:r>
              <a:rPr lang="en-US" sz="2400" dirty="0">
                <a:solidFill>
                  <a:srgbClr val="7030A0"/>
                </a:solidFill>
                <a:hlinkClick r:id="rId9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Global Work &amp; Travel - Be more than a tourist.</a:t>
            </a:r>
            <a:endParaRPr lang="en-US" sz="2400" dirty="0">
              <a:solidFill>
                <a:srgbClr val="7030A0"/>
              </a:solidFill>
            </a:endParaRPr>
          </a:p>
          <a:p>
            <a:r>
              <a:rPr lang="en-US" sz="2400" dirty="0">
                <a:hlinkClick r:id="rId10"/>
              </a:rPr>
              <a:t>Gap Year Travel, Gap Year Programs, Volunteer Work Abroad</a:t>
            </a:r>
            <a:endParaRPr lang="en-GB" sz="2400" dirty="0"/>
          </a:p>
        </p:txBody>
      </p:sp>
      <p:pic>
        <p:nvPicPr>
          <p:cNvPr id="3074" name="Picture 2" descr="Teen Girl Gap Year Travel World Illustration - Stock Illustration  [55563045] - PIXTA">
            <a:extLst>
              <a:ext uri="{FF2B5EF4-FFF2-40B4-BE49-F238E27FC236}">
                <a16:creationId xmlns:a16="http://schemas.microsoft.com/office/drawing/2014/main" id="{808C6DF2-12F1-6504-294B-AC923484D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2334" y="0"/>
            <a:ext cx="5876725" cy="6746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25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1154</TotalTime>
  <Words>478</Words>
  <Application>Microsoft Office PowerPoint</Application>
  <PresentationFormat>Widescreen</PresentationFormat>
  <Paragraphs>42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Aptos</vt:lpstr>
      <vt:lpstr>Aptos Display</vt:lpstr>
      <vt:lpstr>Arial</vt:lpstr>
      <vt:lpstr>Tw Cen MT</vt:lpstr>
      <vt:lpstr>Office Theme</vt:lpstr>
      <vt:lpstr>Alternative Pathways</vt:lpstr>
      <vt:lpstr>Gap Year - WHY? BENEFITS?</vt:lpstr>
      <vt:lpstr>POINTS TO CONSIDER</vt:lpstr>
      <vt:lpstr>OPPORTUNITIES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Ellie Gale</dc:creator>
  <cp:lastModifiedBy>Emma Doble</cp:lastModifiedBy>
  <cp:revision>2</cp:revision>
  <dcterms:created xsi:type="dcterms:W3CDTF">2025-06-09T20:21:37Z</dcterms:created>
  <dcterms:modified xsi:type="dcterms:W3CDTF">2026-06-18T09:54:42Z</dcterms:modified>
</cp:coreProperties>
</file>